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IBM Plex Sans"/>
      <p:regular r:id="rId16"/>
      <p:bold r:id="rId17"/>
      <p:italic r:id="rId18"/>
      <p:boldItalic r:id="rId19"/>
    </p:embeddedFont>
    <p:embeddedFont>
      <p:font typeface="Montserrat Black"/>
      <p:bold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Bebas Neue"/>
      <p:regular r:id="rId26"/>
    </p:embeddedFont>
    <p:embeddedFont>
      <p:font typeface="IBM Plex Sans Medium"/>
      <p:regular r:id="rId27"/>
      <p:bold r:id="rId28"/>
      <p:italic r:id="rId29"/>
      <p:boldItalic r:id="rId30"/>
    </p:embeddedFont>
    <p:embeddedFont>
      <p:font typeface="PT Sans"/>
      <p:regular r:id="rId31"/>
      <p:bold r:id="rId32"/>
      <p:italic r:id="rId33"/>
      <p:boldItalic r:id="rId34"/>
    </p:embeddedFont>
    <p:embeddedFont>
      <p:font typeface="IBM Plex Sans SemiBold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Black-bold.fntdata"/><Relationship Id="rId22" Type="http://schemas.openxmlformats.org/officeDocument/2006/relationships/font" Target="fonts/Montserrat-regular.fntdata"/><Relationship Id="rId21" Type="http://schemas.openxmlformats.org/officeDocument/2006/relationships/font" Target="fonts/MontserratBlack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ebasNeue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IBMPlexSansMedium-bold.fntdata"/><Relationship Id="rId27" Type="http://schemas.openxmlformats.org/officeDocument/2006/relationships/font" Target="fonts/IBMPlexSansMedium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IBMPlexSansMedium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TSans-regular.fntdata"/><Relationship Id="rId30" Type="http://schemas.openxmlformats.org/officeDocument/2006/relationships/font" Target="fonts/IBMPlexSansMedium-boldItalic.fntdata"/><Relationship Id="rId11" Type="http://schemas.openxmlformats.org/officeDocument/2006/relationships/slide" Target="slides/slide7.xml"/><Relationship Id="rId33" Type="http://schemas.openxmlformats.org/officeDocument/2006/relationships/font" Target="fonts/PTSans-italic.fntdata"/><Relationship Id="rId10" Type="http://schemas.openxmlformats.org/officeDocument/2006/relationships/slide" Target="slides/slide6.xml"/><Relationship Id="rId32" Type="http://schemas.openxmlformats.org/officeDocument/2006/relationships/font" Target="fonts/PTSans-bold.fntdata"/><Relationship Id="rId13" Type="http://schemas.openxmlformats.org/officeDocument/2006/relationships/slide" Target="slides/slide9.xml"/><Relationship Id="rId35" Type="http://schemas.openxmlformats.org/officeDocument/2006/relationships/font" Target="fonts/IBMPlexSansSemiBold-regular.fntdata"/><Relationship Id="rId12" Type="http://schemas.openxmlformats.org/officeDocument/2006/relationships/slide" Target="slides/slide8.xml"/><Relationship Id="rId34" Type="http://schemas.openxmlformats.org/officeDocument/2006/relationships/font" Target="fonts/PTSans-boldItalic.fntdata"/><Relationship Id="rId15" Type="http://schemas.openxmlformats.org/officeDocument/2006/relationships/slide" Target="slides/slide11.xml"/><Relationship Id="rId37" Type="http://schemas.openxmlformats.org/officeDocument/2006/relationships/font" Target="fonts/IBMPlexSansSemiBold-italic.fntdata"/><Relationship Id="rId14" Type="http://schemas.openxmlformats.org/officeDocument/2006/relationships/slide" Target="slides/slide10.xml"/><Relationship Id="rId36" Type="http://schemas.openxmlformats.org/officeDocument/2006/relationships/font" Target="fonts/IBMPlexSansSemiBold-bold.fntdata"/><Relationship Id="rId17" Type="http://schemas.openxmlformats.org/officeDocument/2006/relationships/font" Target="fonts/IBMPlexSans-bold.fntdata"/><Relationship Id="rId16" Type="http://schemas.openxmlformats.org/officeDocument/2006/relationships/font" Target="fonts/IBMPlexSans-regular.fntdata"/><Relationship Id="rId38" Type="http://schemas.openxmlformats.org/officeDocument/2006/relationships/font" Target="fonts/IBMPlexSansSemiBold-boldItalic.fntdata"/><Relationship Id="rId19" Type="http://schemas.openxmlformats.org/officeDocument/2006/relationships/font" Target="fonts/IBMPlexSans-boldItalic.fntdata"/><Relationship Id="rId18" Type="http://schemas.openxmlformats.org/officeDocument/2006/relationships/font" Target="fonts/IBMPlexSans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28647cec9e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28647cec9e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1b3ac57dc9c_0_17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g1b3ac57dc9c_0_17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0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g1b3ac57dc9c_0_16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2" name="Google Shape;1272;g1b3ac57dc9c_0_1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28647cec9e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28647cec9e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28647cec9e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28647cec9e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g28647cec9e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" name="Google Shape;1295;g28647cec9e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g28647cec9ea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" name="Google Shape;1304;g28647cec9e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28647cec9e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28647cec9e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24ab3cd012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24ab3cd012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24ab3cd012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" name="Google Shape;1329;g24ab3cd012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" name="Google Shape;14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" name="Google Shape;15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6" name="Google Shape;16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5" name="Google Shape;45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" name="Google Shape;53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8" name="Google Shape;58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" name="Google Shape;59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60" name="Google Shape;60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9" name="Google Shape;89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7" name="Google Shape;97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55" name="Google Shape;455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56" name="Google Shape;456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57" name="Google Shape;457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58" name="Google Shape;458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9" name="Google Shape;459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60" name="Google Shape;460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0" name="Google Shape;480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1" name="Google Shape;481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2" name="Google Shape;482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3" name="Google Shape;483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" name="Google Shape;484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" name="Google Shape;485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" name="Google Shape;486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7" name="Google Shape;487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8" name="Google Shape;488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9" name="Google Shape;489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97" name="Google Shape;497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" name="Google Shape;500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501" name="Google Shape;501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02" name="Google Shape;502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3" name="Google Shape;503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04" name="Google Shape;504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" name="Google Shape;524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" name="Google Shape;525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" name="Google Shape;526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7" name="Google Shape;527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" name="Google Shape;528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" name="Google Shape;529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" name="Google Shape;530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" name="Google Shape;531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" name="Google Shape;532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33" name="Google Shape;533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" name="Google Shape;534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" name="Google Shape;535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" name="Google Shape;536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" name="Google Shape;537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" name="Google Shape;538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" name="Google Shape;539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" name="Google Shape;540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41" name="Google Shape;541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4" name="Google Shape;544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9" name="Google Shape;549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1" name="Google Shape;551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2" name="Google Shape;552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4" name="Google Shape;554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5" name="Google Shape;555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7" name="Google Shape;557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8" name="Google Shape;558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9" name="Google Shape;559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0" name="Google Shape;560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61" name="Google Shape;561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2" name="Google Shape;562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3" name="Google Shape;563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64" name="Google Shape;564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65" name="Google Shape;565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66" name="Google Shape;566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67" name="Google Shape;567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68" name="Google Shape;568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6" name="Google Shape;586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" name="Google Shape;587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" name="Google Shape;588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9" name="Google Shape;589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0" name="Google Shape;590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1" name="Google Shape;591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2" name="Google Shape;592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" name="Google Shape;593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" name="Google Shape;594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" name="Google Shape;595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" name="Google Shape;596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97" name="Google Shape;597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" name="Google Shape;598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" name="Google Shape;599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" name="Google Shape;602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" name="Google Shape;603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" name="Google Shape;604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05" name="Google Shape;605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" name="Google Shape;608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1" name="Google Shape;611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12" name="Google Shape;612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13" name="Google Shape;613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22" name="Google Shape;622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6" name="Google Shape;626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27" name="Google Shape;627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36" name="Google Shape;63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8" name="Google Shape;638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39" name="Google Shape;639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40" name="Google Shape;640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3" name="Google Shape;653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7" name="Google Shape;657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58" name="Google Shape;658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0" name="Google Shape;660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63" name="Google Shape;663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64" name="Google Shape;664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65" name="Google Shape;665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66" name="Google Shape;666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9" name="Google Shape;679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" name="Google Shape;683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86" name="Google Shape;686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87" name="Google Shape;687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88" name="Google Shape;688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2" name="Google Shape;692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93" name="Google Shape;693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02" name="Google Shape;702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703" name="Google Shape;703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1" name="Google Shape;711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3" name="Google Shape;713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714" name="Google Shape;714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8" name="Google Shape;718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19" name="Google Shape;719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8" name="Google Shape;728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29" name="Google Shape;729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" name="Google Shape;737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38" name="Google Shape;738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739" name="Google Shape;739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42" name="Google Shape;742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43" name="Google Shape;743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44" name="Google Shape;744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" name="Google Shape;754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55" name="Google Shape;755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5" name="Google Shape;765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68" name="Google Shape;768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71" name="Google Shape;771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72" name="Google Shape;772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73" name="Google Shape;773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7" name="Google Shape;777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8" name="Google Shape;778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7" name="Google Shape;787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88" name="Google Shape;788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2" name="Google Shape;792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93" name="Google Shape;793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02" name="Google Shape;802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3" name="Google Shape;103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5" name="Google Shape;105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6" name="Google Shape;106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7" name="Google Shape;107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8" name="Google Shape;108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9" name="Google Shape;109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6" name="Google Shape;136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7" name="Google Shape;137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6" name="Google Shape;146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" name="Google Shape;149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50" name="Google Shape;150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51" name="Google Shape;151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2" name="Google Shape;152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3" name="Google Shape;153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" name="Google Shape;180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" name="Google Shape;181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90" name="Google Shape;190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" name="Google Shape;193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05" name="Google Shape;805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6" name="Google Shape;806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807" name="Google Shape;807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808" name="Google Shape;808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" name="Google Shape;818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9" name="Google Shape;829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32" name="Google Shape;832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3" name="Google Shape;833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4" name="Google Shape;834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5" name="Google Shape;835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6" name="Google Shape;836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7" name="Google Shape;837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38" name="Google Shape;83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39" name="Google Shape;83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" name="Google Shape;84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50" name="Google Shape;850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0" name="Google Shape;860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63" name="Google Shape;863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4" name="Google Shape;864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5" name="Google Shape;865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6" name="Google Shape;866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7" name="Google Shape;867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8" name="Google Shape;868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9" name="Google Shape;869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70" name="Google Shape;870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71" name="Google Shape;871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72" name="Google Shape;87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" name="Google Shape;882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83" name="Google Shape;883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3" name="Google Shape;893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5" name="Google Shape;895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96" name="Google Shape;896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97" name="Google Shape;897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8" name="Google Shape;898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9" name="Google Shape;899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0" name="Google Shape;900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1" name="Google Shape;901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2" name="Google Shape;902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3" name="Google Shape;903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4" name="Google Shape;904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5" name="Google Shape;905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6" name="Google Shape;906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7" name="Google Shape;907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8" name="Google Shape;908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909" name="Google Shape;909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910" name="Google Shape;910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" name="Google Shape;920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921" name="Google Shape;921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1" name="Google Shape;931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34" name="Google Shape;934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35" name="Google Shape;935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5" name="Google Shape;945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48" name="Google Shape;948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49" name="Google Shape;949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" name="Google Shape;959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60" name="Google Shape;960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0" name="Google Shape;970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3" name="Google Shape;973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4" name="Google Shape;974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5" name="Google Shape;975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6" name="Google Shape;976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78" name="Google Shape;978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79" name="Google Shape;979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" name="Google Shape;989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90" name="Google Shape;990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0" name="Google Shape;1000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3" name="Google Shape;1003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04" name="Google Shape;1004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5" name="Google Shape;1005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6" name="Google Shape;1006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07" name="Google Shape;1007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8" name="Google Shape;1008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9" name="Google Shape;1009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10" name="Google Shape;1010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1" name="Google Shape;1011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1012" name="Google Shape;1012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1013" name="Google Shape;1013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1014" name="Google Shape;1014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3" name="Google Shape;1023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" name="Google Shape;1026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29" name="Google Shape;1029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0" name="Google Shape;1030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31" name="Google Shape;1031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32" name="Google Shape;1032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33" name="Google Shape;1033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34" name="Google Shape;1034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35" name="Google Shape;1035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7" name="Google Shape;1037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8" name="Google Shape;1038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" name="Google Shape;1039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" name="Google Shape;1040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" name="Google Shape;1041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" name="Google Shape;1042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" name="Google Shape;1043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4" name="Google Shape;1044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" name="Google Shape;1045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" name="Google Shape;1046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" name="Google Shape;1047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" name="Google Shape;1048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9" name="Google Shape;1049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0" name="Google Shape;1050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1" name="Google Shape;1051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2" name="Google Shape;1052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64" name="Google Shape;1064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" name="Google Shape;1065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" name="Google Shape;1067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" name="Google Shape;1068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" name="Google Shape;1069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" name="Google Shape;1070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" name="Google Shape;1071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72" name="Google Shape;1072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" name="Google Shape;1075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76" name="Google Shape;1076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77" name="Google Shape;1077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78" name="Google Shape;1078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9" name="Google Shape;1079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" name="Google Shape;1081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" name="Google Shape;1082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" name="Google Shape;1083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" name="Google Shape;1084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" name="Google Shape;1085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" name="Google Shape;1086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" name="Google Shape;1087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" name="Google Shape;1088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9" name="Google Shape;1089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0" name="Google Shape;1090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1" name="Google Shape;1091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2" name="Google Shape;1092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3" name="Google Shape;1093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4" name="Google Shape;1094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5" name="Google Shape;1095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6" name="Google Shape;1096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7" name="Google Shape;1097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8" name="Google Shape;1098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9" name="Google Shape;1099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0" name="Google Shape;1100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1" name="Google Shape;1101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2" name="Google Shape;1102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3" name="Google Shape;1103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4" name="Google Shape;1104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5" name="Google Shape;1105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6" name="Google Shape;1106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7" name="Google Shape;1107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08" name="Google Shape;1108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" name="Google Shape;1109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" name="Google Shape;1110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" name="Google Shape;1111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" name="Google Shape;1112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" name="Google Shape;1113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" name="Google Shape;1114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5" name="Google Shape;1115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16" name="Google Shape;1116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9" name="Google Shape;1119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1" name="Google Shape;1121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2" name="Google Shape;1122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123" name="Google Shape;1123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" name="Google Shape;1133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34" name="Google Shape;1134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" name="Google Shape;1144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45" name="Google Shape;1145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" name="Google Shape;1147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48" name="Google Shape;114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" name="Google Shape;1150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51" name="Google Shape;115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53" name="Google Shape;1153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4" name="Google Shape;1154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6" name="Google Shape;196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7" name="Google Shape;197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8" name="Google Shape;198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" name="Google Shape;206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6" name="Google Shape;1156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57" name="Google Shape;1157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58" name="Google Shape;1158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59" name="Google Shape;1159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60" name="Google Shape;1160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61" name="Google Shape;1161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" name="Google Shape;1162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" name="Google Shape;1163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" name="Google Shape;1164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" name="Google Shape;1165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" name="Google Shape;1166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" name="Google Shape;1167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8" name="Google Shape;1168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9" name="Google Shape;1169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0" name="Google Shape;1170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1" name="Google Shape;1171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" name="Google Shape;1172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" name="Google Shape;1173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" name="Google Shape;1174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89" name="Google Shape;1189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" name="Google Shape;1190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" name="Google Shape;1191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" name="Google Shape;1192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" name="Google Shape;1193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" name="Google Shape;1194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" name="Google Shape;1195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" name="Google Shape;1196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97" name="Google Shape;1197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" name="Google Shape;1200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201" name="Google Shape;1201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202" name="Google Shape;1202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03" name="Google Shape;1203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204" name="Google Shape;1204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205" name="Google Shape;1205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6" name="Google Shape;1206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7" name="Google Shape;1207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8" name="Google Shape;1208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9" name="Google Shape;1209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0" name="Google Shape;1210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1" name="Google Shape;1211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2" name="Google Shape;1212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3" name="Google Shape;1213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4" name="Google Shape;1214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5" name="Google Shape;1215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6" name="Google Shape;1216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7" name="Google Shape;1217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8" name="Google Shape;1218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9" name="Google Shape;1219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0" name="Google Shape;1220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1" name="Google Shape;1221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2" name="Google Shape;1222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3" name="Google Shape;1223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4" name="Google Shape;1224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5" name="Google Shape;1225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6" name="Google Shape;1226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7" name="Google Shape;1227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8" name="Google Shape;1228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9" name="Google Shape;1229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0" name="Google Shape;1230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1" name="Google Shape;1231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2" name="Google Shape;1232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33" name="Google Shape;1233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" name="Google Shape;1234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" name="Google Shape;1235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" name="Google Shape;1236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" name="Google Shape;1237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" name="Google Shape;1238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" name="Google Shape;1239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" name="Google Shape;1240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41" name="Google Shape;1241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" name="Google Shape;1244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45" name="Google Shape;1245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" name="Google Shape;1247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48" name="Google Shape;1248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" name="Google Shape;1250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51" name="Google Shape;1251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53" name="Google Shape;1253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4" name="Google Shape;1254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5" name="Google Shape;1255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" name="Google Shape;1256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7" name="Google Shape;1257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58" name="Google Shape;1258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9" name="Google Shape;209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0" name="Google Shape;210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1" name="Google Shape;211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2" name="Google Shape;212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13" name="Google Shape;213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4" name="Google Shape;214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" name="Google Shape;224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5" name="Google Shape;225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5" name="Google Shape;235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8" name="Google Shape;238;p6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239" name="Google Shape;239;p6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7" name="Google Shape;247;p6"/>
          <p:cNvSpPr/>
          <p:nvPr/>
        </p:nvSpPr>
        <p:spPr>
          <a:xfrm flipH="1" rot="10515695">
            <a:off x="8362734" y="-200627"/>
            <a:ext cx="57045" cy="57045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1" name="Google Shape;251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52" name="Google Shape;252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53" name="Google Shape;253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54" name="Google Shape;254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5" name="Google Shape;255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6" name="Google Shape;256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" name="Google Shape;279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" name="Google Shape;280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1" name="Google Shape;281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2" name="Google Shape;282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" name="Google Shape;283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" name="Google Shape;284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93" name="Google Shape;293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" name="Google Shape;296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7" name="Google Shape;29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8" name="Google Shape;29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9" name="Google Shape;29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00" name="Google Shape;30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3" name="Google Shape;32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4" name="Google Shape;32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5" name="Google Shape;32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6" name="Google Shape;32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7" name="Google Shape;32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8" name="Google Shape;32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" name="Google Shape;33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7" name="Google Shape;33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0" name="Google Shape;340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43" name="Google Shape;343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44" name="Google Shape;344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45" name="Google Shape;345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46" name="Google Shape;346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7" name="Google Shape;347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" name="Google Shape;369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" name="Google Shape;370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" name="Google Shape;371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" name="Google Shape;372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" name="Google Shape;373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" name="Google Shape;374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" name="Google Shape;375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84" name="Google Shape;384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7" name="Google Shape;387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8" name="Google Shape;388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9" name="Google Shape;389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90" name="Google Shape;390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91" name="Google Shape;391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" name="Google Shape;413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" name="Google Shape;414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" name="Google Shape;415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" name="Google Shape;416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" name="Google Shape;417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" name="Google Shape;418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" name="Google Shape;419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8" name="Google Shape;428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1" name="Google Shape;431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4" name="Google Shape;434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5" name="Google Shape;435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38" name="Google Shape;438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9" name="Google Shape;439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40" name="Google Shape;440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9" name="Google Shape;449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32"/>
          <p:cNvSpPr txBox="1"/>
          <p:nvPr/>
        </p:nvSpPr>
        <p:spPr>
          <a:xfrm>
            <a:off x="2722975" y="1958225"/>
            <a:ext cx="3010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Team:    Visionary Providers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64" name="Google Shape;12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9950" y="147050"/>
            <a:ext cx="1712100" cy="659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65" name="Google Shape;1265;p32"/>
          <p:cNvSpPr txBox="1"/>
          <p:nvPr/>
        </p:nvSpPr>
        <p:spPr>
          <a:xfrm>
            <a:off x="229675" y="3097500"/>
            <a:ext cx="3065100" cy="6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         Shrestha Datta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6" name="Google Shape;1266;p32"/>
          <p:cNvSpPr txBox="1"/>
          <p:nvPr/>
        </p:nvSpPr>
        <p:spPr>
          <a:xfrm>
            <a:off x="5971000" y="3097500"/>
            <a:ext cx="24198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   Md Adith Mollah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7" name="Google Shape;1267;p32"/>
          <p:cNvSpPr txBox="1"/>
          <p:nvPr/>
        </p:nvSpPr>
        <p:spPr>
          <a:xfrm>
            <a:off x="39775" y="3477000"/>
            <a:ext cx="3444900" cy="6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    Department of  CSE, SUST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8" name="Google Shape;1268;p32"/>
          <p:cNvSpPr txBox="1"/>
          <p:nvPr/>
        </p:nvSpPr>
        <p:spPr>
          <a:xfrm>
            <a:off x="5458450" y="3477000"/>
            <a:ext cx="34449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    Department of  CSE, SUST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69" name="Google Shape;126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2725" y="1266550"/>
            <a:ext cx="4161730" cy="75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0" name="Google Shape;1340;p41"/>
          <p:cNvSpPr txBox="1"/>
          <p:nvPr>
            <p:ph type="title"/>
          </p:nvPr>
        </p:nvSpPr>
        <p:spPr>
          <a:xfrm>
            <a:off x="169575" y="1883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IBM Plex Sans Medium"/>
                <a:ea typeface="IBM Plex Sans Medium"/>
                <a:cs typeface="IBM Plex Sans Medium"/>
                <a:sym typeface="IBM Plex Sans Medium"/>
              </a:rPr>
              <a:t>Future Works</a:t>
            </a:r>
            <a:endParaRPr sz="2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41"/>
          <p:cNvSpPr txBox="1"/>
          <p:nvPr>
            <p:ph idx="1" type="body"/>
          </p:nvPr>
        </p:nvSpPr>
        <p:spPr>
          <a:xfrm>
            <a:off x="632950" y="811625"/>
            <a:ext cx="7278600" cy="33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             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Increasing the data diversity (for wheat and rice due to having black background in images)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Real time payment gateway.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Making general users aware and conveniently explain about contemporary research works applied in agricultural domain.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Providing more services for general users based on research works.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pic>
        <p:nvPicPr>
          <p:cNvPr id="1342" name="Google Shape;134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7500" y="56950"/>
            <a:ext cx="1712100" cy="659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42"/>
          <p:cNvSpPr txBox="1"/>
          <p:nvPr>
            <p:ph type="title"/>
          </p:nvPr>
        </p:nvSpPr>
        <p:spPr>
          <a:xfrm>
            <a:off x="2066988" y="133025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Thank you</a:t>
            </a:r>
            <a:endParaRPr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p33"/>
          <p:cNvSpPr txBox="1"/>
          <p:nvPr>
            <p:ph type="title"/>
          </p:nvPr>
        </p:nvSpPr>
        <p:spPr>
          <a:xfrm>
            <a:off x="394300" y="432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BM Plex Sans Medium"/>
                <a:ea typeface="IBM Plex Sans Medium"/>
                <a:cs typeface="IBM Plex Sans Medium"/>
                <a:sym typeface="IBM Plex Sans Medium"/>
              </a:rPr>
              <a:t>Project Idea Summary</a:t>
            </a:r>
            <a:endParaRPr sz="24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75" name="Google Shape;1275;p33"/>
          <p:cNvSpPr txBox="1"/>
          <p:nvPr>
            <p:ph idx="1" type="body"/>
          </p:nvPr>
        </p:nvSpPr>
        <p:spPr>
          <a:xfrm>
            <a:off x="460750" y="659175"/>
            <a:ext cx="6904800" cy="22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❏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Agricultural domain contributes significantly to our country in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terms of economic enhancement. Farmers play a big role in this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particular phase. Due to the lack of modern domain knowledge of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the farmers about their respective crops' fruitful development,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every year countless amounts of crops are getting wasted and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destroyed which could have played a massive role in generating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huge revenue for our country.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pic>
        <p:nvPicPr>
          <p:cNvPr id="1276" name="Google Shape;12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1575" y="142350"/>
            <a:ext cx="1712100" cy="659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77" name="Google Shape;1277;p33"/>
          <p:cNvSpPr txBox="1"/>
          <p:nvPr>
            <p:ph idx="1" type="body"/>
          </p:nvPr>
        </p:nvSpPr>
        <p:spPr>
          <a:xfrm>
            <a:off x="394300" y="2867750"/>
            <a:ext cx="8082300" cy="195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❏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That’s why we propose a Java web based application integrated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with Artificial Intelligence (AI) named “AgriDoctor”, aiming to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solve the problems described above, providing a user friendly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environment, automating tasks, saving a bunch of time,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educating farmers in a completely convenient manner, and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generating healthy revenue.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34"/>
          <p:cNvSpPr txBox="1"/>
          <p:nvPr>
            <p:ph type="title"/>
          </p:nvPr>
        </p:nvSpPr>
        <p:spPr>
          <a:xfrm>
            <a:off x="720000" y="1842000"/>
            <a:ext cx="7704000" cy="14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>
                <a:latin typeface="IBM Plex Sans Medium"/>
                <a:ea typeface="IBM Plex Sans Medium"/>
                <a:cs typeface="IBM Plex Sans Medium"/>
                <a:sym typeface="IBM Plex Sans Medium"/>
              </a:rPr>
              <a:t>Project Demonstration</a:t>
            </a:r>
            <a:endParaRPr sz="6500"/>
          </a:p>
        </p:txBody>
      </p:sp>
      <p:sp>
        <p:nvSpPr>
          <p:cNvPr id="1283" name="Google Shape;1283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84" name="Google Shape;128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1575" y="142350"/>
            <a:ext cx="1712100" cy="659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0" name="Google Shape;1290;p35"/>
          <p:cNvSpPr txBox="1"/>
          <p:nvPr>
            <p:ph type="title"/>
          </p:nvPr>
        </p:nvSpPr>
        <p:spPr>
          <a:xfrm>
            <a:off x="169575" y="1883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IBM Plex Sans Medium"/>
                <a:ea typeface="IBM Plex Sans Medium"/>
                <a:cs typeface="IBM Plex Sans Medium"/>
                <a:sym typeface="IBM Plex Sans Medium"/>
              </a:rPr>
              <a:t>Key Features</a:t>
            </a:r>
            <a:endParaRPr sz="2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1" name="Google Shape;129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7500" y="56950"/>
            <a:ext cx="1712100" cy="659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92" name="Google Shape;1292;p35"/>
          <p:cNvSpPr txBox="1"/>
          <p:nvPr>
            <p:ph idx="1" type="body"/>
          </p:nvPr>
        </p:nvSpPr>
        <p:spPr>
          <a:xfrm>
            <a:off x="631550" y="1200675"/>
            <a:ext cx="7278600" cy="30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3 core services : Crop Recommendation, Fertilizer Recommendation, Plant Disease Prediction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             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Multilingual Service (Bengali and English)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User Feedback to Admin, query transaction (1tk per query), prototype payment gateway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JWT Authentication, Email verification through token, Authorization, Role Based Access (Admin, Normal User).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8" name="Google Shape;1298;p36"/>
          <p:cNvSpPr txBox="1"/>
          <p:nvPr>
            <p:ph type="title"/>
          </p:nvPr>
        </p:nvSpPr>
        <p:spPr>
          <a:xfrm>
            <a:off x="169575" y="1883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IBM Plex Sans Medium"/>
                <a:ea typeface="IBM Plex Sans Medium"/>
                <a:cs typeface="IBM Plex Sans Medium"/>
                <a:sym typeface="IBM Plex Sans Medium"/>
              </a:rPr>
              <a:t>Project Architecture</a:t>
            </a:r>
            <a:endParaRPr sz="2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9" name="Google Shape;129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7500" y="56950"/>
            <a:ext cx="1712100" cy="659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00" name="Google Shape;1300;p36"/>
          <p:cNvSpPr txBox="1"/>
          <p:nvPr/>
        </p:nvSpPr>
        <p:spPr>
          <a:xfrm>
            <a:off x="2469150" y="4645950"/>
            <a:ext cx="420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             Fig. 1: Project Architecture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01" name="Google Shape;130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3400" y="913475"/>
            <a:ext cx="6706976" cy="3580075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7" name="Google Shape;1307;p37"/>
          <p:cNvSpPr txBox="1"/>
          <p:nvPr>
            <p:ph type="title"/>
          </p:nvPr>
        </p:nvSpPr>
        <p:spPr>
          <a:xfrm>
            <a:off x="169575" y="1883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IBM Plex Sans Medium"/>
                <a:ea typeface="IBM Plex Sans Medium"/>
                <a:cs typeface="IBM Plex Sans Medium"/>
                <a:sym typeface="IBM Plex Sans Medium"/>
              </a:rPr>
              <a:t>Database Schema</a:t>
            </a:r>
            <a:endParaRPr sz="2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8" name="Google Shape;13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700" y="913475"/>
            <a:ext cx="6481900" cy="349360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09" name="Google Shape;1309;p37"/>
          <p:cNvSpPr txBox="1"/>
          <p:nvPr/>
        </p:nvSpPr>
        <p:spPr>
          <a:xfrm>
            <a:off x="2469150" y="4645950"/>
            <a:ext cx="420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             Fig. 2: Database Schema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10" name="Google Shape;131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7500" y="56950"/>
            <a:ext cx="1712100" cy="659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6" name="Google Shape;1316;p38"/>
          <p:cNvSpPr txBox="1"/>
          <p:nvPr>
            <p:ph type="title"/>
          </p:nvPr>
        </p:nvSpPr>
        <p:spPr>
          <a:xfrm>
            <a:off x="169575" y="1883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IBM Plex Sans Medium"/>
                <a:ea typeface="IBM Plex Sans Medium"/>
                <a:cs typeface="IBM Plex Sans Medium"/>
                <a:sym typeface="IBM Plex Sans Medium"/>
              </a:rPr>
              <a:t>Used Technologies</a:t>
            </a:r>
            <a:endParaRPr sz="2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7" name="Google Shape;131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7500" y="56950"/>
            <a:ext cx="1712100" cy="659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18" name="Google Shape;1318;p38"/>
          <p:cNvSpPr txBox="1"/>
          <p:nvPr>
            <p:ph idx="1" type="body"/>
          </p:nvPr>
        </p:nvSpPr>
        <p:spPr>
          <a:xfrm>
            <a:off x="632950" y="811625"/>
            <a:ext cx="7278600" cy="33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             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Build tool : Maven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FrameWork: </a:t>
            </a: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Spring boot (Java backend framework)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Libraries: Spring data JPA, JDBC, Spring Security, JavaMail, lombok, JSON web token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Database: MySQL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4" name="Google Shape;1324;p39"/>
          <p:cNvSpPr txBox="1"/>
          <p:nvPr>
            <p:ph type="title"/>
          </p:nvPr>
        </p:nvSpPr>
        <p:spPr>
          <a:xfrm>
            <a:off x="169575" y="1883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IBM Plex Sans Medium"/>
                <a:ea typeface="IBM Plex Sans Medium"/>
                <a:cs typeface="IBM Plex Sans Medium"/>
                <a:sym typeface="IBM Plex Sans Medium"/>
              </a:rPr>
              <a:t>Used Technologies: Frontend</a:t>
            </a:r>
            <a:endParaRPr sz="2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5" name="Google Shape;132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7500" y="56950"/>
            <a:ext cx="1712100" cy="659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26" name="Google Shape;1326;p39"/>
          <p:cNvSpPr txBox="1"/>
          <p:nvPr>
            <p:ph idx="1" type="body"/>
          </p:nvPr>
        </p:nvSpPr>
        <p:spPr>
          <a:xfrm>
            <a:off x="632950" y="655725"/>
            <a:ext cx="7278600" cy="43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             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b="1" lang="en" sz="1700">
                <a:latin typeface="IBM Plex Sans"/>
                <a:ea typeface="IBM Plex Sans"/>
                <a:cs typeface="IBM Plex Sans"/>
                <a:sym typeface="IBM Plex Sans"/>
              </a:rPr>
              <a:t>Build tool :</a:t>
            </a: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create-react-app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b="1" lang="en" sz="1700">
                <a:latin typeface="IBM Plex Sans"/>
                <a:ea typeface="IBM Plex Sans"/>
                <a:cs typeface="IBM Plex Sans"/>
                <a:sym typeface="IBM Plex Sans"/>
              </a:rPr>
              <a:t>Framework:</a:t>
            </a: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React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b="1" lang="en" sz="1700">
                <a:latin typeface="IBM Plex Sans"/>
                <a:ea typeface="IBM Plex Sans"/>
                <a:cs typeface="IBM Plex Sans"/>
                <a:sym typeface="IBM Plex Sans"/>
              </a:rPr>
              <a:t>Template Engine:</a:t>
            </a: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JSX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b="1" lang="en" sz="1700">
                <a:latin typeface="IBM Plex Sans"/>
                <a:ea typeface="IBM Plex Sans"/>
                <a:cs typeface="IBM Plex Sans"/>
                <a:sym typeface="IBM Plex Sans"/>
              </a:rPr>
              <a:t>Styling:</a:t>
            </a: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CSS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b="1" lang="en" sz="1700">
                <a:latin typeface="IBM Plex Sans"/>
                <a:ea typeface="IBM Plex Sans"/>
                <a:cs typeface="IBM Plex Sans"/>
                <a:sym typeface="IBM Plex Sans"/>
              </a:rPr>
              <a:t>Prebuilt Design Framework:</a:t>
            </a: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react-bootstrap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b="1" lang="en" sz="1700">
                <a:latin typeface="IBM Plex Sans"/>
                <a:ea typeface="IBM Plex Sans"/>
                <a:cs typeface="IBM Plex Sans"/>
                <a:sym typeface="IBM Plex Sans"/>
              </a:rPr>
              <a:t>HTTPs Request Library:</a:t>
            </a: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Axios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Other libraries: react-toastify, react-router-dom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Image and Icon Credits: Flaticon, Freepik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2" name="Google Shape;1332;p40"/>
          <p:cNvSpPr txBox="1"/>
          <p:nvPr>
            <p:ph type="title"/>
          </p:nvPr>
        </p:nvSpPr>
        <p:spPr>
          <a:xfrm>
            <a:off x="169575" y="1883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IBM Plex Sans Medium"/>
                <a:ea typeface="IBM Plex Sans Medium"/>
                <a:cs typeface="IBM Plex Sans Medium"/>
                <a:sym typeface="IBM Plex Sans Medium"/>
              </a:rPr>
              <a:t>Used Technologies: AI Backend</a:t>
            </a:r>
            <a:endParaRPr sz="2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3" name="Google Shape;133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7500" y="56950"/>
            <a:ext cx="1712100" cy="659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34" name="Google Shape;1334;p40"/>
          <p:cNvSpPr txBox="1"/>
          <p:nvPr>
            <p:ph idx="1" type="body"/>
          </p:nvPr>
        </p:nvSpPr>
        <p:spPr>
          <a:xfrm>
            <a:off x="632950" y="655725"/>
            <a:ext cx="7278600" cy="28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             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b="1" lang="en" sz="1700">
                <a:latin typeface="IBM Plex Sans"/>
                <a:ea typeface="IBM Plex Sans"/>
                <a:cs typeface="IBM Plex Sans"/>
                <a:sym typeface="IBM Plex Sans"/>
              </a:rPr>
              <a:t>Build tool :</a:t>
            </a: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Docker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b="1" lang="en" sz="1700">
                <a:latin typeface="IBM Plex Sans"/>
                <a:ea typeface="IBM Plex Sans"/>
                <a:cs typeface="IBM Plex Sans"/>
                <a:sym typeface="IBM Plex Sans"/>
              </a:rPr>
              <a:t>Framework:</a:t>
            </a: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Fast-API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b="1" lang="en" sz="1700">
                <a:latin typeface="IBM Plex Sans"/>
                <a:ea typeface="IBM Plex Sans"/>
                <a:cs typeface="IBM Plex Sans"/>
                <a:sym typeface="IBM Plex Sans"/>
              </a:rPr>
              <a:t>ASGI Server:</a:t>
            </a: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 Uvicorn[standard]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b="1" lang="en" sz="1700">
                <a:latin typeface="IBM Plex Sans"/>
                <a:ea typeface="IBM Plex Sans"/>
                <a:cs typeface="IBM Plex Sans"/>
                <a:sym typeface="IBM Plex Sans"/>
              </a:rPr>
              <a:t>Other Libraries: </a:t>
            </a: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pydantic, python-multipart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IBM Plex Sans Medium"/>
              <a:buChar char="◆"/>
            </a:pPr>
            <a:r>
              <a:rPr lang="en" sz="1700">
                <a:latin typeface="IBM Plex Sans Medium"/>
                <a:ea typeface="IBM Plex Sans Medium"/>
                <a:cs typeface="IBM Plex Sans Medium"/>
                <a:sym typeface="IBM Plex Sans Medium"/>
              </a:rPr>
              <a:t>AI libraries: pydantic, torch, tensorflow, scikit-learn, pillow</a:t>
            </a:r>
            <a:endParaRPr sz="1700"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